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4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160" b="1" i="0" u="none" strike="noStrike" baseline="0" dirty="0" smtClean="0">
                <a:effectLst/>
              </a:rPr>
              <a:t>NHANES 2003-2010 Intakes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Non-consumer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Sheet1!$A$2:$A$17</c:f>
              <c:strCache>
                <c:ptCount val="16"/>
                <c:pt idx="0">
                  <c:v>Vit. A</c:v>
                </c:pt>
                <c:pt idx="1">
                  <c:v>Vit. C</c:v>
                </c:pt>
                <c:pt idx="2">
                  <c:v>Vit D</c:v>
                </c:pt>
                <c:pt idx="3">
                  <c:v>Vit. E</c:v>
                </c:pt>
                <c:pt idx="4">
                  <c:v>Thiamin</c:v>
                </c:pt>
                <c:pt idx="5">
                  <c:v>Ribo.</c:v>
                </c:pt>
                <c:pt idx="6">
                  <c:v>Niacin</c:v>
                </c:pt>
                <c:pt idx="7">
                  <c:v>Vit. B-12</c:v>
                </c:pt>
                <c:pt idx="8">
                  <c:v>Folate</c:v>
                </c:pt>
                <c:pt idx="9">
                  <c:v>Ca</c:v>
                </c:pt>
                <c:pt idx="10">
                  <c:v>P</c:v>
                </c:pt>
                <c:pt idx="11">
                  <c:v>Mg</c:v>
                </c:pt>
                <c:pt idx="12">
                  <c:v>Fe</c:v>
                </c:pt>
                <c:pt idx="13">
                  <c:v>Zn</c:v>
                </c:pt>
                <c:pt idx="14">
                  <c:v>Cu</c:v>
                </c:pt>
                <c:pt idx="15">
                  <c:v>Se</c:v>
                </c:pt>
              </c:strCache>
            </c:strRef>
          </c:cat>
          <c:val>
            <c:numRef>
              <c:f>Sheet1!$B$2:$B$17</c:f>
              <c:numCache>
                <c:formatCode>0.00</c:formatCode>
                <c:ptCount val="16"/>
                <c:pt idx="0">
                  <c:v>16.2</c:v>
                </c:pt>
                <c:pt idx="1">
                  <c:v>9.82</c:v>
                </c:pt>
                <c:pt idx="2">
                  <c:v>75.38</c:v>
                </c:pt>
                <c:pt idx="3">
                  <c:v>63.8</c:v>
                </c:pt>
                <c:pt idx="4">
                  <c:v>3.03</c:v>
                </c:pt>
                <c:pt idx="5">
                  <c:v>2.2599999999999998</c:v>
                </c:pt>
                <c:pt idx="6">
                  <c:v>1.72</c:v>
                </c:pt>
                <c:pt idx="7">
                  <c:v>3.37</c:v>
                </c:pt>
                <c:pt idx="8">
                  <c:v>2.14</c:v>
                </c:pt>
                <c:pt idx="9">
                  <c:v>42.28</c:v>
                </c:pt>
                <c:pt idx="10">
                  <c:v>6.94</c:v>
                </c:pt>
                <c:pt idx="11">
                  <c:v>36.64</c:v>
                </c:pt>
                <c:pt idx="12">
                  <c:v>3.02</c:v>
                </c:pt>
                <c:pt idx="13">
                  <c:v>11.96</c:v>
                </c:pt>
                <c:pt idx="14">
                  <c:v>3.5</c:v>
                </c:pt>
                <c:pt idx="15">
                  <c:v>0.02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Apple juice consumer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Sheet1!$A$2:$A$17</c:f>
              <c:strCache>
                <c:ptCount val="16"/>
                <c:pt idx="0">
                  <c:v>Vit. A</c:v>
                </c:pt>
                <c:pt idx="1">
                  <c:v>Vit. C</c:v>
                </c:pt>
                <c:pt idx="2">
                  <c:v>Vit D</c:v>
                </c:pt>
                <c:pt idx="3">
                  <c:v>Vit. E</c:v>
                </c:pt>
                <c:pt idx="4">
                  <c:v>Thiamin</c:v>
                </c:pt>
                <c:pt idx="5">
                  <c:v>Ribo.</c:v>
                </c:pt>
                <c:pt idx="6">
                  <c:v>Niacin</c:v>
                </c:pt>
                <c:pt idx="7">
                  <c:v>Vit. B-12</c:v>
                </c:pt>
                <c:pt idx="8">
                  <c:v>Folate</c:v>
                </c:pt>
                <c:pt idx="9">
                  <c:v>Ca</c:v>
                </c:pt>
                <c:pt idx="10">
                  <c:v>P</c:v>
                </c:pt>
                <c:pt idx="11">
                  <c:v>Mg</c:v>
                </c:pt>
                <c:pt idx="12">
                  <c:v>Fe</c:v>
                </c:pt>
                <c:pt idx="13">
                  <c:v>Zn</c:v>
                </c:pt>
                <c:pt idx="14">
                  <c:v>Cu</c:v>
                </c:pt>
                <c:pt idx="15">
                  <c:v>Se</c:v>
                </c:pt>
              </c:strCache>
            </c:strRef>
          </c:cat>
          <c:val>
            <c:numRef>
              <c:f>Sheet1!$C$2:$C$17</c:f>
              <c:numCache>
                <c:formatCode>0.00</c:formatCode>
                <c:ptCount val="16"/>
                <c:pt idx="0">
                  <c:v>3.58</c:v>
                </c:pt>
                <c:pt idx="1">
                  <c:v>0.45</c:v>
                </c:pt>
                <c:pt idx="2">
                  <c:v>68.650000000000006</c:v>
                </c:pt>
                <c:pt idx="3">
                  <c:v>51.53</c:v>
                </c:pt>
                <c:pt idx="4">
                  <c:v>1.07</c:v>
                </c:pt>
                <c:pt idx="5">
                  <c:v>0.92</c:v>
                </c:pt>
                <c:pt idx="6">
                  <c:v>0.96</c:v>
                </c:pt>
                <c:pt idx="7">
                  <c:v>1.5</c:v>
                </c:pt>
                <c:pt idx="8">
                  <c:v>0.62</c:v>
                </c:pt>
                <c:pt idx="9">
                  <c:v>22.84</c:v>
                </c:pt>
                <c:pt idx="10">
                  <c:v>1.1399999999999999</c:v>
                </c:pt>
                <c:pt idx="11">
                  <c:v>15.02</c:v>
                </c:pt>
                <c:pt idx="12">
                  <c:v>1.33</c:v>
                </c:pt>
                <c:pt idx="13">
                  <c:v>6.35</c:v>
                </c:pt>
                <c:pt idx="14">
                  <c:v>0.93</c:v>
                </c:pt>
                <c:pt idx="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48352640"/>
        <c:axId val="46249088"/>
      </c:barChart>
      <c:catAx>
        <c:axId val="48352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6249088"/>
        <c:crosses val="autoZero"/>
        <c:auto val="1"/>
        <c:lblAlgn val="ctr"/>
        <c:lblOffset val="100"/>
        <c:noMultiLvlLbl val="0"/>
      </c:catAx>
      <c:valAx>
        <c:axId val="46249088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 below EAR, %</a:t>
                </a:r>
              </a:p>
            </c:rich>
          </c:tx>
          <c:layout>
            <c:manualLayout>
              <c:xMode val="edge"/>
              <c:yMode val="edge"/>
              <c:x val="3.0864197530864196E-3"/>
              <c:y val="0.2128389500397926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83526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0.57974</cdr:x>
      <cdr:y>0.75887</cdr:y>
    </cdr:from>
    <cdr:to>
      <cdr:x>0.61621</cdr:x>
      <cdr:y>0.84047</cdr:y>
    </cdr:to>
    <cdr:sp macro="" textlink="">
      <cdr:nvSpPr>
        <cdr:cNvPr id="2" name="TextBox 11"/>
        <cdr:cNvSpPr txBox="1"/>
      </cdr:nvSpPr>
      <cdr:spPr>
        <a:xfrm xmlns:a="http://schemas.openxmlformats.org/drawingml/2006/main">
          <a:off x="4771050" y="3434620"/>
          <a:ext cx="300134" cy="36931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*</a:t>
          </a:r>
          <a:endParaRPr lang="en-US" dirty="0"/>
        </a:p>
      </cdr:txBody>
    </cdr:sp>
  </cdr:relSizeAnchor>
  <cdr:relSizeAnchor xmlns:cdr="http://schemas.openxmlformats.org/drawingml/2006/chartDrawing">
    <cdr:from>
      <cdr:x>0.61942</cdr:x>
      <cdr:y>0.72126</cdr:y>
    </cdr:from>
    <cdr:to>
      <cdr:x>0.65588</cdr:x>
      <cdr:y>0.80287</cdr:y>
    </cdr:to>
    <cdr:sp macro="" textlink="">
      <cdr:nvSpPr>
        <cdr:cNvPr id="3" name="TextBox 11"/>
        <cdr:cNvSpPr txBox="1"/>
      </cdr:nvSpPr>
      <cdr:spPr>
        <a:xfrm xmlns:a="http://schemas.openxmlformats.org/drawingml/2006/main">
          <a:off x="5097574" y="3264412"/>
          <a:ext cx="300052" cy="36936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*</a:t>
          </a:r>
          <a:endParaRPr lang="en-US" dirty="0"/>
        </a:p>
      </cdr:txBody>
    </cdr:sp>
  </cdr:relSizeAnchor>
  <cdr:relSizeAnchor xmlns:cdr="http://schemas.openxmlformats.org/drawingml/2006/chartDrawing">
    <cdr:from>
      <cdr:x>0.65605</cdr:x>
      <cdr:y>0.75886</cdr:y>
    </cdr:from>
    <cdr:to>
      <cdr:x>0.69251</cdr:x>
      <cdr:y>0.84047</cdr:y>
    </cdr:to>
    <cdr:sp macro="" textlink="">
      <cdr:nvSpPr>
        <cdr:cNvPr id="4" name="TextBox 11"/>
        <cdr:cNvSpPr txBox="1"/>
      </cdr:nvSpPr>
      <cdr:spPr>
        <a:xfrm xmlns:a="http://schemas.openxmlformats.org/drawingml/2006/main">
          <a:off x="5399028" y="3434588"/>
          <a:ext cx="300051" cy="36936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*</a:t>
          </a:r>
          <a:endParaRPr lang="en-US" dirty="0"/>
        </a:p>
      </cdr:txBody>
    </cdr:sp>
  </cdr:relSizeAnchor>
  <cdr:relSizeAnchor xmlns:cdr="http://schemas.openxmlformats.org/drawingml/2006/chartDrawing">
    <cdr:from>
      <cdr:x>0.38631</cdr:x>
      <cdr:y>0.76207</cdr:y>
    </cdr:from>
    <cdr:to>
      <cdr:x>0.42277</cdr:x>
      <cdr:y>0.84367</cdr:y>
    </cdr:to>
    <cdr:sp macro="" textlink="">
      <cdr:nvSpPr>
        <cdr:cNvPr id="5" name="TextBox 11"/>
        <cdr:cNvSpPr txBox="1"/>
      </cdr:nvSpPr>
      <cdr:spPr>
        <a:xfrm xmlns:a="http://schemas.openxmlformats.org/drawingml/2006/main">
          <a:off x="3179207" y="3449078"/>
          <a:ext cx="300051" cy="36931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*</a:t>
          </a:r>
          <a:endParaRPr lang="en-US" dirty="0"/>
        </a:p>
      </cdr:txBody>
    </cdr:sp>
  </cdr:relSizeAnchor>
  <cdr:relSizeAnchor xmlns:cdr="http://schemas.openxmlformats.org/drawingml/2006/chartDrawing">
    <cdr:from>
      <cdr:x>0.53812</cdr:x>
      <cdr:y>0.64676</cdr:y>
    </cdr:from>
    <cdr:to>
      <cdr:x>0.57458</cdr:x>
      <cdr:y>0.72836</cdr:y>
    </cdr:to>
    <cdr:sp macro="" textlink="">
      <cdr:nvSpPr>
        <cdr:cNvPr id="6" name="TextBox 11"/>
        <cdr:cNvSpPr txBox="1"/>
      </cdr:nvSpPr>
      <cdr:spPr>
        <a:xfrm xmlns:a="http://schemas.openxmlformats.org/drawingml/2006/main">
          <a:off x="4428512" y="2927232"/>
          <a:ext cx="300052" cy="36931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*</a:t>
          </a:r>
          <a:endParaRPr lang="en-US" dirty="0"/>
        </a:p>
      </cdr:txBody>
    </cdr:sp>
  </cdr:relSizeAnchor>
  <cdr:relSizeAnchor xmlns:cdr="http://schemas.openxmlformats.org/drawingml/2006/chartDrawing">
    <cdr:from>
      <cdr:x>0.34737</cdr:x>
      <cdr:y>0.76191</cdr:y>
    </cdr:from>
    <cdr:to>
      <cdr:x>0.37978</cdr:x>
      <cdr:y>0.84352</cdr:y>
    </cdr:to>
    <cdr:sp macro="" textlink="">
      <cdr:nvSpPr>
        <cdr:cNvPr id="7" name="TextBox 11"/>
        <cdr:cNvSpPr txBox="1"/>
      </cdr:nvSpPr>
      <cdr:spPr>
        <a:xfrm xmlns:a="http://schemas.openxmlformats.org/drawingml/2006/main">
          <a:off x="2858690" y="3448371"/>
          <a:ext cx="266711" cy="36934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*</a:t>
          </a:r>
          <a:endParaRPr lang="en-US" dirty="0"/>
        </a:p>
      </cdr:txBody>
    </cdr:sp>
  </cdr:relSizeAnchor>
  <cdr:relSizeAnchor xmlns:cdr="http://schemas.openxmlformats.org/drawingml/2006/chartDrawing">
    <cdr:from>
      <cdr:x>0.30552</cdr:x>
      <cdr:y>0.76206</cdr:y>
    </cdr:from>
    <cdr:to>
      <cdr:x>0.34199</cdr:x>
      <cdr:y>0.84367</cdr:y>
    </cdr:to>
    <cdr:sp macro="" textlink="">
      <cdr:nvSpPr>
        <cdr:cNvPr id="8" name="TextBox 11"/>
        <cdr:cNvSpPr txBox="1"/>
      </cdr:nvSpPr>
      <cdr:spPr>
        <a:xfrm xmlns:a="http://schemas.openxmlformats.org/drawingml/2006/main">
          <a:off x="2514284" y="3449062"/>
          <a:ext cx="300133" cy="36936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*</a:t>
          </a:r>
          <a:endParaRPr lang="en-US" dirty="0"/>
        </a:p>
      </cdr:txBody>
    </cdr:sp>
  </cdr:relSizeAnchor>
  <cdr:relSizeAnchor xmlns:cdr="http://schemas.openxmlformats.org/drawingml/2006/chartDrawing">
    <cdr:from>
      <cdr:x>0.4986</cdr:x>
      <cdr:y>0.13584</cdr:y>
    </cdr:from>
    <cdr:to>
      <cdr:x>0.65852</cdr:x>
      <cdr:y>0.19705</cdr:y>
    </cdr:to>
    <cdr:sp macro="" textlink="">
      <cdr:nvSpPr>
        <cdr:cNvPr id="9" name="TextBox 2"/>
        <cdr:cNvSpPr txBox="1"/>
      </cdr:nvSpPr>
      <cdr:spPr>
        <a:xfrm xmlns:a="http://schemas.openxmlformats.org/drawingml/2006/main">
          <a:off x="4103304" y="614822"/>
          <a:ext cx="131605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 p&lt;0.001</a:t>
          </a:r>
          <a:endParaRPr lang="en-US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A6B1-DEAD-4947-8B38-A31E8A0A595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28C9-90CF-4AFF-9E23-CCFA24429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96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A6B1-DEAD-4947-8B38-A31E8A0A595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28C9-90CF-4AFF-9E23-CCFA24429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6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A6B1-DEAD-4947-8B38-A31E8A0A595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28C9-90CF-4AFF-9E23-CCFA24429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12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A6B1-DEAD-4947-8B38-A31E8A0A595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28C9-90CF-4AFF-9E23-CCFA24429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6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A6B1-DEAD-4947-8B38-A31E8A0A595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28C9-90CF-4AFF-9E23-CCFA24429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7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A6B1-DEAD-4947-8B38-A31E8A0A595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28C9-90CF-4AFF-9E23-CCFA24429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4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A6B1-DEAD-4947-8B38-A31E8A0A595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28C9-90CF-4AFF-9E23-CCFA24429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7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A6B1-DEAD-4947-8B38-A31E8A0A595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28C9-90CF-4AFF-9E23-CCFA24429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0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A6B1-DEAD-4947-8B38-A31E8A0A595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28C9-90CF-4AFF-9E23-CCFA24429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02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A6B1-DEAD-4947-8B38-A31E8A0A595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28C9-90CF-4AFF-9E23-CCFA24429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9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A6B1-DEAD-4947-8B38-A31E8A0A595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28C9-90CF-4AFF-9E23-CCFA24429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59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FA6B1-DEAD-4947-8B38-A31E8A0A595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128C9-90CF-4AFF-9E23-CCFA24429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8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9317225"/>
              </p:ext>
            </p:extLst>
          </p:nvPr>
        </p:nvGraphicFramePr>
        <p:xfrm>
          <a:off x="533400" y="990600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0270" y="5568430"/>
            <a:ext cx="80928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Supplementa</a:t>
            </a: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1a. </a:t>
            </a: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Percentage of children with usual intakes not meeting recommendations by </a:t>
            </a: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 juice consumption</a:t>
            </a:r>
            <a:endParaRPr lang="en-US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051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Baylor College of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Briones, Lori Diane</dc:creator>
  <cp:lastModifiedBy>Briones, Lori Diane</cp:lastModifiedBy>
  <cp:revision>1</cp:revision>
  <dcterms:created xsi:type="dcterms:W3CDTF">2014-09-08T15:06:50Z</dcterms:created>
  <dcterms:modified xsi:type="dcterms:W3CDTF">2014-09-08T15:07:13Z</dcterms:modified>
</cp:coreProperties>
</file>